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11"/>
  </p:notesMasterIdLst>
  <p:sldIdLst>
    <p:sldId id="1069" r:id="rId2"/>
    <p:sldId id="1075" r:id="rId3"/>
    <p:sldId id="267" r:id="rId4"/>
    <p:sldId id="1074" r:id="rId5"/>
    <p:sldId id="1072" r:id="rId6"/>
    <p:sldId id="1068" r:id="rId7"/>
    <p:sldId id="1070" r:id="rId8"/>
    <p:sldId id="1071" r:id="rId9"/>
    <p:sldId id="1073" r:id="rId1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73F"/>
    <a:srgbClr val="FFCC66"/>
    <a:srgbClr val="F2F64C"/>
    <a:srgbClr val="00863D"/>
    <a:srgbClr val="9EB81E"/>
    <a:srgbClr val="96532A"/>
    <a:srgbClr val="FFCC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69D6D-1705-4888-9DEA-813F6D0F3DB2}" v="27" dt="2022-03-10T06:42:02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9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DF6492A-4052-40B1-A473-F09A93B0DCD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7DD1551-8E3C-457C-A509-1DB51D7A6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2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5336" y="6170491"/>
            <a:ext cx="2057400" cy="365125"/>
          </a:xfrm>
          <a:prstGeom prst="rect">
            <a:avLst/>
          </a:prstGeom>
        </p:spPr>
        <p:txBody>
          <a:bodyPr/>
          <a:lstStyle/>
          <a:p>
            <a:fld id="{1BE348A6-22F6-4BB2-9481-8C53B9D9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5336" y="6170491"/>
            <a:ext cx="2057400" cy="365125"/>
          </a:xfrm>
          <a:prstGeom prst="rect">
            <a:avLst/>
          </a:prstGeom>
        </p:spPr>
        <p:txBody>
          <a:bodyPr/>
          <a:lstStyle/>
          <a:p>
            <a:fld id="{1BE348A6-22F6-4BB2-9481-8C53B9D9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9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5336" y="6170491"/>
            <a:ext cx="2057400" cy="365125"/>
          </a:xfrm>
          <a:prstGeom prst="rect">
            <a:avLst/>
          </a:prstGeom>
        </p:spPr>
        <p:txBody>
          <a:bodyPr/>
          <a:lstStyle/>
          <a:p>
            <a:fld id="{1BE348A6-22F6-4BB2-9481-8C53B9D9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2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5336" y="6170491"/>
            <a:ext cx="2057400" cy="365125"/>
          </a:xfrm>
          <a:prstGeom prst="rect">
            <a:avLst/>
          </a:prstGeom>
        </p:spPr>
        <p:txBody>
          <a:bodyPr/>
          <a:lstStyle/>
          <a:p>
            <a:fld id="{1BE348A6-22F6-4BB2-9481-8C53B9D9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6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5336" y="6170491"/>
            <a:ext cx="2057400" cy="365125"/>
          </a:xfrm>
          <a:prstGeom prst="rect">
            <a:avLst/>
          </a:prstGeom>
        </p:spPr>
        <p:txBody>
          <a:bodyPr/>
          <a:lstStyle/>
          <a:p>
            <a:fld id="{1BE348A6-22F6-4BB2-9481-8C53B9D9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3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41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5336" y="6170491"/>
            <a:ext cx="2057400" cy="365125"/>
          </a:xfrm>
          <a:prstGeom prst="rect">
            <a:avLst/>
          </a:prstGeom>
        </p:spPr>
        <p:txBody>
          <a:bodyPr/>
          <a:lstStyle/>
          <a:p>
            <a:fld id="{1BE348A6-22F6-4BB2-9481-8C53B9D9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5336" y="6170491"/>
            <a:ext cx="2057400" cy="365125"/>
          </a:xfrm>
          <a:prstGeom prst="rect">
            <a:avLst/>
          </a:prstGeom>
        </p:spPr>
        <p:txBody>
          <a:bodyPr/>
          <a:lstStyle/>
          <a:p>
            <a:fld id="{1BE348A6-22F6-4BB2-9481-8C53B9D9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5336" y="6170491"/>
            <a:ext cx="2057400" cy="365125"/>
          </a:xfrm>
          <a:prstGeom prst="rect">
            <a:avLst/>
          </a:prstGeom>
        </p:spPr>
        <p:txBody>
          <a:bodyPr/>
          <a:lstStyle/>
          <a:p>
            <a:fld id="{1BE348A6-22F6-4BB2-9481-8C53B9D9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9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5336" y="6170491"/>
            <a:ext cx="2057400" cy="365125"/>
          </a:xfrm>
          <a:prstGeom prst="rect">
            <a:avLst/>
          </a:prstGeom>
        </p:spPr>
        <p:txBody>
          <a:bodyPr/>
          <a:lstStyle/>
          <a:p>
            <a:fld id="{1BE348A6-22F6-4BB2-9481-8C53B9D9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8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5336" y="6170491"/>
            <a:ext cx="2057400" cy="365125"/>
          </a:xfrm>
          <a:prstGeom prst="rect">
            <a:avLst/>
          </a:prstGeom>
        </p:spPr>
        <p:txBody>
          <a:bodyPr/>
          <a:lstStyle/>
          <a:p>
            <a:fld id="{1BE348A6-22F6-4BB2-9481-8C53B9D9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9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5336" y="6170491"/>
            <a:ext cx="2057400" cy="365125"/>
          </a:xfrm>
          <a:prstGeom prst="rect">
            <a:avLst/>
          </a:prstGeom>
        </p:spPr>
        <p:txBody>
          <a:bodyPr/>
          <a:lstStyle/>
          <a:p>
            <a:fld id="{1BE348A6-22F6-4BB2-9481-8C53B9D95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3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900A6F-6CB9-402D-AA1A-39E82BCD1B8C}"/>
              </a:ext>
            </a:extLst>
          </p:cNvPr>
          <p:cNvPicPr/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0" b="89691" l="9967" r="89867">
                        <a14:foregroundMark x1="24917" y1="7560" x2="24917" y2="7560"/>
                        <a14:foregroundMark x1="13455" y1="64261" x2="13455" y2="64261"/>
                        <a14:foregroundMark x1="13455" y1="61512" x2="14452" y2="42268"/>
                        <a14:foregroundMark x1="21262" y1="85911" x2="22924" y2="87973"/>
                        <a14:foregroundMark x1="28571" y1="87629" x2="39037" y2="74914"/>
                        <a14:foregroundMark x1="39037" y1="74914" x2="39867" y2="71821"/>
                        <a14:foregroundMark x1="24751" y1="10309" x2="29568" y2="35739"/>
                        <a14:foregroundMark x1="30066" y1="34708" x2="38538" y2="49141"/>
                        <a14:foregroundMark x1="28571" y1="46735" x2="18106" y2="63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4000" y="4218432"/>
            <a:ext cx="1774169" cy="9120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7E8A14-ADCC-4704-AC76-75C037E94499}"/>
              </a:ext>
            </a:extLst>
          </p:cNvPr>
          <p:cNvSpPr txBox="1"/>
          <p:nvPr userDrawn="1"/>
        </p:nvSpPr>
        <p:spPr>
          <a:xfrm>
            <a:off x="2845302" y="5802344"/>
            <a:ext cx="35915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2021 by Ohio Retired Teachers Association 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East Wilson Bridge Road | Suite 150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Worthington, OH 43085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(614) 431-7002</a:t>
            </a:r>
          </a:p>
          <a:p>
            <a:pPr algn="ctr"/>
            <a:endParaRPr lang="en-US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EA8EA8-D96B-4F9D-8B0F-F2DCC09EE2CE}"/>
              </a:ext>
            </a:extLst>
          </p:cNvPr>
          <p:cNvSpPr txBox="1"/>
          <p:nvPr userDrawn="1"/>
        </p:nvSpPr>
        <p:spPr>
          <a:xfrm>
            <a:off x="3595622" y="5093940"/>
            <a:ext cx="20909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www.orta.org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82D024-7BED-406F-98E8-C515F5E83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-198" b="27658"/>
          <a:stretch/>
        </p:blipFill>
        <p:spPr>
          <a:xfrm>
            <a:off x="3711892" y="855590"/>
            <a:ext cx="1858384" cy="26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6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211E3CD-383E-405C-9DF6-BEE56581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7528" y="622738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1BE348A6-22F6-4BB2-9481-8C53B9D95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1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490740E3-FF85-44BC-BD1E-A36F25A11006}"/>
              </a:ext>
            </a:extLst>
          </p:cNvPr>
          <p:cNvSpPr txBox="1">
            <a:spLocks/>
          </p:cNvSpPr>
          <p:nvPr userDrawn="1"/>
        </p:nvSpPr>
        <p:spPr>
          <a:xfrm>
            <a:off x="1320084" y="372719"/>
            <a:ext cx="7065819" cy="61555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en-US" sz="2000" kern="0" dirty="0">
              <a:solidFill>
                <a:schemeClr val="accent2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Sabon Next LT" panose="020005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C42FED-A58D-44E3-8FA0-42AD92D6E675}"/>
              </a:ext>
            </a:extLst>
          </p:cNvPr>
          <p:cNvCxnSpPr>
            <a:cxnSpLocks/>
          </p:cNvCxnSpPr>
          <p:nvPr userDrawn="1"/>
        </p:nvCxnSpPr>
        <p:spPr>
          <a:xfrm>
            <a:off x="461264" y="1432401"/>
            <a:ext cx="822147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A66716-30BC-4EC5-8C78-2BB38D651827}"/>
              </a:ext>
            </a:extLst>
          </p:cNvPr>
          <p:cNvCxnSpPr>
            <a:cxnSpLocks/>
          </p:cNvCxnSpPr>
          <p:nvPr userDrawn="1"/>
        </p:nvCxnSpPr>
        <p:spPr>
          <a:xfrm>
            <a:off x="461264" y="6157164"/>
            <a:ext cx="822147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No photo description available.">
            <a:extLst>
              <a:ext uri="{FF2B5EF4-FFF2-40B4-BE49-F238E27FC236}">
                <a16:creationId xmlns:a16="http://schemas.microsoft.com/office/drawing/2014/main" id="{273520EE-8AEC-448E-8588-8629E119CC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50" b="90000" l="10000" r="90000">
                        <a14:foregroundMark x1="23000" y1="46750" x2="23000" y2="46750"/>
                        <a14:foregroundMark x1="45250" y1="6625" x2="45250" y2="6625"/>
                        <a14:foregroundMark x1="45375" y1="5750" x2="45375" y2="5750"/>
                        <a14:foregroundMark x1="45125" y1="9875" x2="39750" y2="32000"/>
                        <a14:foregroundMark x1="47375" y1="23250" x2="47375" y2="23250"/>
                        <a14:foregroundMark x1="47750" y1="22750" x2="52000" y2="33625"/>
                        <a14:foregroundMark x1="52000" y1="33625" x2="51125" y2="40750"/>
                        <a14:foregroundMark x1="40375" y1="40000" x2="38125" y2="59500"/>
                        <a14:foregroundMark x1="37500" y1="46250" x2="33375" y2="64125"/>
                        <a14:foregroundMark x1="33375" y1="64125" x2="37000" y2="72000"/>
                        <a14:foregroundMark x1="37000" y1="72000" x2="39625" y2="74750"/>
                        <a14:foregroundMark x1="69750" y1="58000" x2="69750" y2="58000"/>
                        <a14:foregroundMark x1="69625" y1="58000" x2="69625" y2="58000"/>
                        <a14:foregroundMark x1="49625" y1="36500" x2="63000" y2="45750"/>
                        <a14:foregroundMark x1="63000" y1="45750" x2="66625" y2="53750"/>
                        <a14:foregroundMark x1="66625" y1="53750" x2="66500" y2="61625"/>
                        <a14:foregroundMark x1="66500" y1="61625" x2="59375" y2="72125"/>
                        <a14:foregroundMark x1="59375" y1="72125" x2="47000" y2="74125"/>
                        <a14:foregroundMark x1="47000" y1="74125" x2="40125" y2="72500"/>
                        <a14:foregroundMark x1="37000" y1="45875" x2="32875" y2="54625"/>
                        <a14:foregroundMark x1="32875" y1="54625" x2="32125" y2="61625"/>
                        <a14:foregroundMark x1="32125" y1="61625" x2="32125" y2="62000"/>
                        <a14:foregroundMark x1="46125" y1="32375" x2="46125" y2="32375"/>
                        <a14:foregroundMark x1="45750" y1="9375" x2="45625" y2="38500"/>
                        <a14:foregroundMark x1="42750" y1="29875" x2="30250" y2="48250"/>
                        <a14:foregroundMark x1="30250" y1="48250" x2="29125" y2="52250"/>
                        <a14:foregroundMark x1="28750" y1="52625" x2="28750" y2="65875"/>
                        <a14:foregroundMark x1="28750" y1="65875" x2="30375" y2="70375"/>
                        <a14:foregroundMark x1="45750" y1="6750" x2="45750" y2="10875"/>
                        <a14:foregroundMark x1="43250" y1="12125" x2="43250" y2="12125"/>
                        <a14:foregroundMark x1="42750" y1="12375" x2="42750" y2="12375"/>
                        <a14:foregroundMark x1="42500" y1="13125" x2="34625" y2="27125"/>
                        <a14:foregroundMark x1="34625" y1="27125" x2="31250" y2="31500"/>
                        <a14:foregroundMark x1="30750" y1="31875" x2="24750" y2="43250"/>
                        <a14:foregroundMark x1="45000" y1="5750" x2="42500" y2="13000"/>
                        <a14:foregroundMark x1="45125" y1="5375" x2="45125" y2="5375"/>
                        <a14:foregroundMark x1="45250" y1="4750" x2="45125" y2="15375"/>
                        <a14:foregroundMark x1="45125" y1="15375" x2="53125" y2="33875"/>
                        <a14:backgroundMark x1="37708" y1="14060" x2="17500" y2="37000"/>
                        <a14:backgroundMark x1="17500" y1="37000" x2="11250" y2="51875"/>
                        <a14:backgroundMark x1="11250" y1="51875" x2="12500" y2="61375"/>
                        <a14:backgroundMark x1="12500" y1="61375" x2="16750" y2="67250"/>
                        <a14:backgroundMark x1="16750" y1="67250" x2="16875" y2="67250"/>
                        <a14:backgroundMark x1="56375" y1="11000" x2="62625" y2="23875"/>
                        <a14:backgroundMark x1="62625" y1="23875" x2="78250" y2="39625"/>
                        <a14:backgroundMark x1="77875" y1="38000" x2="84000" y2="48375"/>
                        <a14:backgroundMark x1="74875" y1="44250" x2="74875" y2="44250"/>
                        <a14:backgroundMark x1="68375" y1="39625" x2="68375" y2="39625"/>
                        <a14:backgroundMark x1="51099" y1="19816" x2="55000" y2="26125"/>
                        <a14:backgroundMark x1="56875" y1="31875" x2="56875" y2="31875"/>
                        <a14:backgroundMark x1="55375" y1="26375" x2="57875" y2="32375"/>
                        <a14:backgroundMark x1="70375" y1="41375" x2="79625" y2="54750"/>
                        <a14:backgroundMark x1="79625" y1="54750" x2="83125" y2="65500"/>
                        <a14:backgroundMark x1="83125" y1="65500" x2="78375" y2="70625"/>
                        <a14:backgroundMark x1="78375" y1="70625" x2="78375" y2="70500"/>
                        <a14:backgroundMark x1="50125" y1="62250" x2="50125" y2="62250"/>
                        <a14:backgroundMark x1="51375" y1="53750" x2="51375" y2="53750"/>
                        <a14:backgroundMark x1="55625" y1="52375" x2="47875" y2="62375"/>
                        <a14:backgroundMark x1="47875" y1="62375" x2="46125" y2="6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0" y="351937"/>
            <a:ext cx="896203" cy="8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6245C06-2F08-4091-8471-7A3CE84D6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37528" y="622738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E348A6-22F6-4BB2-9481-8C53B9D95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9" r:id="rId8"/>
    <p:sldLayoutId id="2147483680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066808FA-4578-4D10-9A94-558AAB0A0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2" b="24536"/>
          <a:stretch/>
        </p:blipFill>
        <p:spPr bwMode="auto">
          <a:xfrm>
            <a:off x="287973" y="371643"/>
            <a:ext cx="6179939" cy="61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bject 32">
            <a:extLst>
              <a:ext uri="{FF2B5EF4-FFF2-40B4-BE49-F238E27FC236}">
                <a16:creationId xmlns:a16="http://schemas.microsoft.com/office/drawing/2014/main" id="{19A71936-1A73-4C1C-BA93-A953F553CB17}"/>
              </a:ext>
            </a:extLst>
          </p:cNvPr>
          <p:cNvSpPr txBox="1">
            <a:spLocks/>
          </p:cNvSpPr>
          <p:nvPr/>
        </p:nvSpPr>
        <p:spPr>
          <a:xfrm>
            <a:off x="1016913" y="2825209"/>
            <a:ext cx="626064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spc="-5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abon Next LT" panose="02000500000000000000" pitchFamily="2" charset="0"/>
              </a:rPr>
              <a:t>Lucas </a:t>
            </a:r>
            <a:r>
              <a:rPr lang="en-US" sz="4400" kern="0" spc="-5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Sabon Next LT" panose="02000500000000000000" pitchFamily="2" charset="0"/>
              </a:rPr>
              <a:t>Co RTA</a:t>
            </a:r>
          </a:p>
        </p:txBody>
      </p:sp>
    </p:spTree>
    <p:extLst>
      <p:ext uri="{BB962C8B-B14F-4D97-AF65-F5344CB8AC3E}">
        <p14:creationId xmlns:p14="http://schemas.microsoft.com/office/powerpoint/2010/main" val="214424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6FFB8-B818-4090-B853-2458F8EAF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2" y="1110447"/>
            <a:ext cx="8279295" cy="5079006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30B3C4DC-3D50-4168-9207-6FDC0DA8C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47" y="1490110"/>
            <a:ext cx="6992178" cy="11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en-US" sz="3200" dirty="0">
                <a:solidFill>
                  <a:schemeClr val="tx2"/>
                </a:solidFill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Everybody is getting rich, </a:t>
            </a:r>
          </a:p>
          <a:p>
            <a:pPr defTabSz="685800">
              <a:lnSpc>
                <a:spcPct val="114000"/>
              </a:lnSpc>
              <a:defRPr/>
            </a:pPr>
            <a:r>
              <a:rPr lang="en-US" sz="3200" dirty="0">
                <a:solidFill>
                  <a:schemeClr val="tx2"/>
                </a:solidFill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except the people who put money in.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B490CB-5AF2-40B0-87DD-3CACE04B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025" y="6323452"/>
            <a:ext cx="2057400" cy="365125"/>
          </a:xfrm>
        </p:spPr>
        <p:txBody>
          <a:bodyPr/>
          <a:lstStyle/>
          <a:p>
            <a:fld id="{1BE348A6-22F6-4BB2-9481-8C53B9D95B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6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716808" y="3129945"/>
            <a:ext cx="1063869" cy="1063869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08" y="0"/>
                </a:moveTo>
                <a:lnTo>
                  <a:pt x="528770" y="1908"/>
                </a:lnTo>
                <a:lnTo>
                  <a:pt x="482582" y="7536"/>
                </a:lnTo>
                <a:lnTo>
                  <a:pt x="437594" y="16736"/>
                </a:lnTo>
                <a:lnTo>
                  <a:pt x="393954" y="29358"/>
                </a:lnTo>
                <a:lnTo>
                  <a:pt x="351810" y="45255"/>
                </a:lnTo>
                <a:lnTo>
                  <a:pt x="311309" y="64280"/>
                </a:lnTo>
                <a:lnTo>
                  <a:pt x="272602" y="86283"/>
                </a:lnTo>
                <a:lnTo>
                  <a:pt x="235835" y="111117"/>
                </a:lnTo>
                <a:lnTo>
                  <a:pt x="201158" y="138635"/>
                </a:lnTo>
                <a:lnTo>
                  <a:pt x="168717" y="168687"/>
                </a:lnTo>
                <a:lnTo>
                  <a:pt x="138663" y="201127"/>
                </a:lnTo>
                <a:lnTo>
                  <a:pt x="111143" y="235805"/>
                </a:lnTo>
                <a:lnTo>
                  <a:pt x="86304" y="272574"/>
                </a:lnTo>
                <a:lnTo>
                  <a:pt x="64297" y="311286"/>
                </a:lnTo>
                <a:lnTo>
                  <a:pt x="45268" y="351793"/>
                </a:lnTo>
                <a:lnTo>
                  <a:pt x="29367" y="393947"/>
                </a:lnTo>
                <a:lnTo>
                  <a:pt x="16741" y="437600"/>
                </a:lnTo>
                <a:lnTo>
                  <a:pt x="7539" y="482604"/>
                </a:lnTo>
                <a:lnTo>
                  <a:pt x="1909" y="528810"/>
                </a:lnTo>
                <a:lnTo>
                  <a:pt x="0" y="576071"/>
                </a:lnTo>
                <a:lnTo>
                  <a:pt x="1909" y="623316"/>
                </a:lnTo>
                <a:lnTo>
                  <a:pt x="7539" y="669508"/>
                </a:lnTo>
                <a:lnTo>
                  <a:pt x="16741" y="714502"/>
                </a:lnTo>
                <a:lnTo>
                  <a:pt x="29367" y="758147"/>
                </a:lnTo>
                <a:lnTo>
                  <a:pt x="45268" y="800296"/>
                </a:lnTo>
                <a:lnTo>
                  <a:pt x="64297" y="840801"/>
                </a:lnTo>
                <a:lnTo>
                  <a:pt x="86304" y="879512"/>
                </a:lnTo>
                <a:lnTo>
                  <a:pt x="111143" y="916283"/>
                </a:lnTo>
                <a:lnTo>
                  <a:pt x="138663" y="950964"/>
                </a:lnTo>
                <a:lnTo>
                  <a:pt x="168717" y="983408"/>
                </a:lnTo>
                <a:lnTo>
                  <a:pt x="201158" y="1013466"/>
                </a:lnTo>
                <a:lnTo>
                  <a:pt x="235835" y="1040989"/>
                </a:lnTo>
                <a:lnTo>
                  <a:pt x="272602" y="1065830"/>
                </a:lnTo>
                <a:lnTo>
                  <a:pt x="311309" y="1087839"/>
                </a:lnTo>
                <a:lnTo>
                  <a:pt x="351810" y="1106870"/>
                </a:lnTo>
                <a:lnTo>
                  <a:pt x="393954" y="1122773"/>
                </a:lnTo>
                <a:lnTo>
                  <a:pt x="437594" y="1135400"/>
                </a:lnTo>
                <a:lnTo>
                  <a:pt x="482582" y="1144603"/>
                </a:lnTo>
                <a:lnTo>
                  <a:pt x="528770" y="1150234"/>
                </a:lnTo>
                <a:lnTo>
                  <a:pt x="576008" y="1152144"/>
                </a:lnTo>
                <a:lnTo>
                  <a:pt x="623269" y="1150234"/>
                </a:lnTo>
                <a:lnTo>
                  <a:pt x="669476" y="1144603"/>
                </a:lnTo>
                <a:lnTo>
                  <a:pt x="714479" y="1135400"/>
                </a:lnTo>
                <a:lnTo>
                  <a:pt x="758132" y="1122773"/>
                </a:lnTo>
                <a:lnTo>
                  <a:pt x="800286" y="1106870"/>
                </a:lnTo>
                <a:lnTo>
                  <a:pt x="840793" y="1087839"/>
                </a:lnTo>
                <a:lnTo>
                  <a:pt x="879505" y="1065830"/>
                </a:lnTo>
                <a:lnTo>
                  <a:pt x="916275" y="1040989"/>
                </a:lnTo>
                <a:lnTo>
                  <a:pt x="950953" y="1013466"/>
                </a:lnTo>
                <a:lnTo>
                  <a:pt x="983392" y="983408"/>
                </a:lnTo>
                <a:lnTo>
                  <a:pt x="1013445" y="950964"/>
                </a:lnTo>
                <a:lnTo>
                  <a:pt x="1040962" y="916283"/>
                </a:lnTo>
                <a:lnTo>
                  <a:pt x="1065797" y="879512"/>
                </a:lnTo>
                <a:lnTo>
                  <a:pt x="1087800" y="840801"/>
                </a:lnTo>
                <a:lnTo>
                  <a:pt x="1106824" y="800296"/>
                </a:lnTo>
                <a:lnTo>
                  <a:pt x="1122722" y="758147"/>
                </a:lnTo>
                <a:lnTo>
                  <a:pt x="1135344" y="714502"/>
                </a:lnTo>
                <a:lnTo>
                  <a:pt x="1144543" y="669508"/>
                </a:lnTo>
                <a:lnTo>
                  <a:pt x="1150171" y="623316"/>
                </a:lnTo>
                <a:lnTo>
                  <a:pt x="1152080" y="576071"/>
                </a:lnTo>
                <a:lnTo>
                  <a:pt x="1150171" y="528810"/>
                </a:lnTo>
                <a:lnTo>
                  <a:pt x="1144543" y="482604"/>
                </a:lnTo>
                <a:lnTo>
                  <a:pt x="1135344" y="437600"/>
                </a:lnTo>
                <a:lnTo>
                  <a:pt x="1122722" y="393947"/>
                </a:lnTo>
                <a:lnTo>
                  <a:pt x="1106824" y="351793"/>
                </a:lnTo>
                <a:lnTo>
                  <a:pt x="1087800" y="311286"/>
                </a:lnTo>
                <a:lnTo>
                  <a:pt x="1065797" y="272574"/>
                </a:lnTo>
                <a:lnTo>
                  <a:pt x="1040962" y="235805"/>
                </a:lnTo>
                <a:lnTo>
                  <a:pt x="1013445" y="201127"/>
                </a:lnTo>
                <a:lnTo>
                  <a:pt x="983392" y="168687"/>
                </a:lnTo>
                <a:lnTo>
                  <a:pt x="950953" y="138635"/>
                </a:lnTo>
                <a:lnTo>
                  <a:pt x="916275" y="111117"/>
                </a:lnTo>
                <a:lnTo>
                  <a:pt x="879505" y="86283"/>
                </a:lnTo>
                <a:lnTo>
                  <a:pt x="840793" y="64280"/>
                </a:lnTo>
                <a:lnTo>
                  <a:pt x="800286" y="45255"/>
                </a:lnTo>
                <a:lnTo>
                  <a:pt x="758132" y="29358"/>
                </a:lnTo>
                <a:lnTo>
                  <a:pt x="714479" y="16736"/>
                </a:lnTo>
                <a:lnTo>
                  <a:pt x="669476" y="7536"/>
                </a:lnTo>
                <a:lnTo>
                  <a:pt x="623269" y="1908"/>
                </a:lnTo>
                <a:lnTo>
                  <a:pt x="57600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3" name="object 13"/>
          <p:cNvSpPr txBox="1"/>
          <p:nvPr/>
        </p:nvSpPr>
        <p:spPr>
          <a:xfrm>
            <a:off x="778868" y="3469520"/>
            <a:ext cx="1001808" cy="353292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11723">
              <a:spcBef>
                <a:spcPts val="97"/>
              </a:spcBef>
            </a:pPr>
            <a:r>
              <a:rPr lang="en-US" sz="2215" dirty="0">
                <a:solidFill>
                  <a:srgbClr val="FFFFFF"/>
                </a:solidFill>
                <a:latin typeface="Arial"/>
                <a:cs typeface="Arial"/>
              </a:rPr>
              <a:t>$103m</a:t>
            </a:r>
            <a:endParaRPr sz="2215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6808" y="1832431"/>
            <a:ext cx="1063869" cy="1063869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08" y="0"/>
                </a:moveTo>
                <a:lnTo>
                  <a:pt x="528770" y="1909"/>
                </a:lnTo>
                <a:lnTo>
                  <a:pt x="482582" y="7540"/>
                </a:lnTo>
                <a:lnTo>
                  <a:pt x="437594" y="16743"/>
                </a:lnTo>
                <a:lnTo>
                  <a:pt x="393954" y="29370"/>
                </a:lnTo>
                <a:lnTo>
                  <a:pt x="351810" y="45273"/>
                </a:lnTo>
                <a:lnTo>
                  <a:pt x="311309" y="64304"/>
                </a:lnTo>
                <a:lnTo>
                  <a:pt x="272602" y="86313"/>
                </a:lnTo>
                <a:lnTo>
                  <a:pt x="235835" y="111154"/>
                </a:lnTo>
                <a:lnTo>
                  <a:pt x="201158" y="138677"/>
                </a:lnTo>
                <a:lnTo>
                  <a:pt x="168717" y="168735"/>
                </a:lnTo>
                <a:lnTo>
                  <a:pt x="138663" y="201179"/>
                </a:lnTo>
                <a:lnTo>
                  <a:pt x="111143" y="235860"/>
                </a:lnTo>
                <a:lnTo>
                  <a:pt x="86304" y="272631"/>
                </a:lnTo>
                <a:lnTo>
                  <a:pt x="64297" y="311342"/>
                </a:lnTo>
                <a:lnTo>
                  <a:pt x="45268" y="351847"/>
                </a:lnTo>
                <a:lnTo>
                  <a:pt x="29367" y="393996"/>
                </a:lnTo>
                <a:lnTo>
                  <a:pt x="16741" y="437641"/>
                </a:lnTo>
                <a:lnTo>
                  <a:pt x="7539" y="482635"/>
                </a:lnTo>
                <a:lnTo>
                  <a:pt x="1909" y="528827"/>
                </a:lnTo>
                <a:lnTo>
                  <a:pt x="0" y="576072"/>
                </a:lnTo>
                <a:lnTo>
                  <a:pt x="1909" y="623333"/>
                </a:lnTo>
                <a:lnTo>
                  <a:pt x="7539" y="669539"/>
                </a:lnTo>
                <a:lnTo>
                  <a:pt x="16741" y="714543"/>
                </a:lnTo>
                <a:lnTo>
                  <a:pt x="29367" y="758196"/>
                </a:lnTo>
                <a:lnTo>
                  <a:pt x="45268" y="800350"/>
                </a:lnTo>
                <a:lnTo>
                  <a:pt x="64297" y="840857"/>
                </a:lnTo>
                <a:lnTo>
                  <a:pt x="86304" y="879569"/>
                </a:lnTo>
                <a:lnTo>
                  <a:pt x="111143" y="916338"/>
                </a:lnTo>
                <a:lnTo>
                  <a:pt x="138663" y="951016"/>
                </a:lnTo>
                <a:lnTo>
                  <a:pt x="168717" y="983456"/>
                </a:lnTo>
                <a:lnTo>
                  <a:pt x="201158" y="1013508"/>
                </a:lnTo>
                <a:lnTo>
                  <a:pt x="235835" y="1041026"/>
                </a:lnTo>
                <a:lnTo>
                  <a:pt x="272602" y="1065860"/>
                </a:lnTo>
                <a:lnTo>
                  <a:pt x="311309" y="1087863"/>
                </a:lnTo>
                <a:lnTo>
                  <a:pt x="351810" y="1106888"/>
                </a:lnTo>
                <a:lnTo>
                  <a:pt x="393954" y="1122785"/>
                </a:lnTo>
                <a:lnTo>
                  <a:pt x="437594" y="1135407"/>
                </a:lnTo>
                <a:lnTo>
                  <a:pt x="482582" y="1144607"/>
                </a:lnTo>
                <a:lnTo>
                  <a:pt x="528770" y="1150235"/>
                </a:lnTo>
                <a:lnTo>
                  <a:pt x="576008" y="1152144"/>
                </a:lnTo>
                <a:lnTo>
                  <a:pt x="623269" y="1150235"/>
                </a:lnTo>
                <a:lnTo>
                  <a:pt x="669476" y="1144607"/>
                </a:lnTo>
                <a:lnTo>
                  <a:pt x="714479" y="1135407"/>
                </a:lnTo>
                <a:lnTo>
                  <a:pt x="758132" y="1122785"/>
                </a:lnTo>
                <a:lnTo>
                  <a:pt x="800286" y="1106888"/>
                </a:lnTo>
                <a:lnTo>
                  <a:pt x="840793" y="1087863"/>
                </a:lnTo>
                <a:lnTo>
                  <a:pt x="879505" y="1065860"/>
                </a:lnTo>
                <a:lnTo>
                  <a:pt x="916275" y="1041026"/>
                </a:lnTo>
                <a:lnTo>
                  <a:pt x="950953" y="1013508"/>
                </a:lnTo>
                <a:lnTo>
                  <a:pt x="983392" y="983456"/>
                </a:lnTo>
                <a:lnTo>
                  <a:pt x="1013445" y="951016"/>
                </a:lnTo>
                <a:lnTo>
                  <a:pt x="1040962" y="916338"/>
                </a:lnTo>
                <a:lnTo>
                  <a:pt x="1065797" y="879569"/>
                </a:lnTo>
                <a:lnTo>
                  <a:pt x="1087800" y="840857"/>
                </a:lnTo>
                <a:lnTo>
                  <a:pt x="1106824" y="800350"/>
                </a:lnTo>
                <a:lnTo>
                  <a:pt x="1122722" y="758196"/>
                </a:lnTo>
                <a:lnTo>
                  <a:pt x="1135344" y="714543"/>
                </a:lnTo>
                <a:lnTo>
                  <a:pt x="1144543" y="669539"/>
                </a:lnTo>
                <a:lnTo>
                  <a:pt x="1150171" y="623333"/>
                </a:lnTo>
                <a:lnTo>
                  <a:pt x="1152080" y="576072"/>
                </a:lnTo>
                <a:lnTo>
                  <a:pt x="1150171" y="528827"/>
                </a:lnTo>
                <a:lnTo>
                  <a:pt x="1144543" y="482635"/>
                </a:lnTo>
                <a:lnTo>
                  <a:pt x="1135344" y="437641"/>
                </a:lnTo>
                <a:lnTo>
                  <a:pt x="1122722" y="393996"/>
                </a:lnTo>
                <a:lnTo>
                  <a:pt x="1106824" y="351847"/>
                </a:lnTo>
                <a:lnTo>
                  <a:pt x="1087800" y="311342"/>
                </a:lnTo>
                <a:lnTo>
                  <a:pt x="1065797" y="272631"/>
                </a:lnTo>
                <a:lnTo>
                  <a:pt x="1040962" y="235860"/>
                </a:lnTo>
                <a:lnTo>
                  <a:pt x="1013445" y="201179"/>
                </a:lnTo>
                <a:lnTo>
                  <a:pt x="983392" y="168735"/>
                </a:lnTo>
                <a:lnTo>
                  <a:pt x="950953" y="138677"/>
                </a:lnTo>
                <a:lnTo>
                  <a:pt x="916275" y="111154"/>
                </a:lnTo>
                <a:lnTo>
                  <a:pt x="879505" y="86313"/>
                </a:lnTo>
                <a:lnTo>
                  <a:pt x="840793" y="64304"/>
                </a:lnTo>
                <a:lnTo>
                  <a:pt x="800286" y="45273"/>
                </a:lnTo>
                <a:lnTo>
                  <a:pt x="758132" y="29370"/>
                </a:lnTo>
                <a:lnTo>
                  <a:pt x="714479" y="16743"/>
                </a:lnTo>
                <a:lnTo>
                  <a:pt x="669476" y="7540"/>
                </a:lnTo>
                <a:lnTo>
                  <a:pt x="623269" y="1909"/>
                </a:lnTo>
                <a:lnTo>
                  <a:pt x="57600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5" name="object 15"/>
          <p:cNvSpPr txBox="1"/>
          <p:nvPr/>
        </p:nvSpPr>
        <p:spPr>
          <a:xfrm>
            <a:off x="926380" y="2187719"/>
            <a:ext cx="644724" cy="353292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spcBef>
                <a:spcPts val="105"/>
              </a:spcBef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z="2215" dirty="0"/>
              <a:t>$86k</a:t>
            </a:r>
            <a:endParaRPr sz="2215" dirty="0"/>
          </a:p>
        </p:txBody>
      </p:sp>
      <p:sp>
        <p:nvSpPr>
          <p:cNvPr id="16" name="object 16"/>
          <p:cNvSpPr/>
          <p:nvPr/>
        </p:nvSpPr>
        <p:spPr>
          <a:xfrm>
            <a:off x="716808" y="4392754"/>
            <a:ext cx="1063869" cy="1063869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08" y="0"/>
                </a:moveTo>
                <a:lnTo>
                  <a:pt x="528770" y="1909"/>
                </a:lnTo>
                <a:lnTo>
                  <a:pt x="482582" y="7540"/>
                </a:lnTo>
                <a:lnTo>
                  <a:pt x="437594" y="16743"/>
                </a:lnTo>
                <a:lnTo>
                  <a:pt x="393954" y="29370"/>
                </a:lnTo>
                <a:lnTo>
                  <a:pt x="351810" y="45273"/>
                </a:lnTo>
                <a:lnTo>
                  <a:pt x="311309" y="64304"/>
                </a:lnTo>
                <a:lnTo>
                  <a:pt x="272602" y="86313"/>
                </a:lnTo>
                <a:lnTo>
                  <a:pt x="235835" y="111154"/>
                </a:lnTo>
                <a:lnTo>
                  <a:pt x="201158" y="138677"/>
                </a:lnTo>
                <a:lnTo>
                  <a:pt x="168717" y="168735"/>
                </a:lnTo>
                <a:lnTo>
                  <a:pt x="138663" y="201179"/>
                </a:lnTo>
                <a:lnTo>
                  <a:pt x="111143" y="235860"/>
                </a:lnTo>
                <a:lnTo>
                  <a:pt x="86304" y="272631"/>
                </a:lnTo>
                <a:lnTo>
                  <a:pt x="64297" y="311342"/>
                </a:lnTo>
                <a:lnTo>
                  <a:pt x="45268" y="351847"/>
                </a:lnTo>
                <a:lnTo>
                  <a:pt x="29367" y="393996"/>
                </a:lnTo>
                <a:lnTo>
                  <a:pt x="16741" y="437641"/>
                </a:lnTo>
                <a:lnTo>
                  <a:pt x="7539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33"/>
                </a:lnTo>
                <a:lnTo>
                  <a:pt x="7539" y="669541"/>
                </a:lnTo>
                <a:lnTo>
                  <a:pt x="16741" y="714546"/>
                </a:lnTo>
                <a:lnTo>
                  <a:pt x="29367" y="758201"/>
                </a:lnTo>
                <a:lnTo>
                  <a:pt x="45268" y="800357"/>
                </a:lnTo>
                <a:lnTo>
                  <a:pt x="64297" y="840868"/>
                </a:lnTo>
                <a:lnTo>
                  <a:pt x="86304" y="879583"/>
                </a:lnTo>
                <a:lnTo>
                  <a:pt x="111143" y="916356"/>
                </a:lnTo>
                <a:lnTo>
                  <a:pt x="138663" y="951038"/>
                </a:lnTo>
                <a:lnTo>
                  <a:pt x="168717" y="983481"/>
                </a:lnTo>
                <a:lnTo>
                  <a:pt x="201158" y="1013537"/>
                </a:lnTo>
                <a:lnTo>
                  <a:pt x="235835" y="1041059"/>
                </a:lnTo>
                <a:lnTo>
                  <a:pt x="272602" y="1065897"/>
                </a:lnTo>
                <a:lnTo>
                  <a:pt x="311309" y="1087903"/>
                </a:lnTo>
                <a:lnTo>
                  <a:pt x="351810" y="1106931"/>
                </a:lnTo>
                <a:lnTo>
                  <a:pt x="393954" y="1122831"/>
                </a:lnTo>
                <a:lnTo>
                  <a:pt x="437594" y="1135455"/>
                </a:lnTo>
                <a:lnTo>
                  <a:pt x="482582" y="1144656"/>
                </a:lnTo>
                <a:lnTo>
                  <a:pt x="528770" y="1150285"/>
                </a:lnTo>
                <a:lnTo>
                  <a:pt x="576008" y="1152194"/>
                </a:lnTo>
                <a:lnTo>
                  <a:pt x="623269" y="1150285"/>
                </a:lnTo>
                <a:lnTo>
                  <a:pt x="669476" y="1144656"/>
                </a:lnTo>
                <a:lnTo>
                  <a:pt x="714479" y="1135455"/>
                </a:lnTo>
                <a:lnTo>
                  <a:pt x="758132" y="1122831"/>
                </a:lnTo>
                <a:lnTo>
                  <a:pt x="800286" y="1106931"/>
                </a:lnTo>
                <a:lnTo>
                  <a:pt x="840793" y="1087903"/>
                </a:lnTo>
                <a:lnTo>
                  <a:pt x="879505" y="1065897"/>
                </a:lnTo>
                <a:lnTo>
                  <a:pt x="916275" y="1041059"/>
                </a:lnTo>
                <a:lnTo>
                  <a:pt x="950953" y="1013537"/>
                </a:lnTo>
                <a:lnTo>
                  <a:pt x="983392" y="983481"/>
                </a:lnTo>
                <a:lnTo>
                  <a:pt x="1013445" y="951038"/>
                </a:lnTo>
                <a:lnTo>
                  <a:pt x="1040962" y="916356"/>
                </a:lnTo>
                <a:lnTo>
                  <a:pt x="1065797" y="879583"/>
                </a:lnTo>
                <a:lnTo>
                  <a:pt x="1087800" y="840868"/>
                </a:lnTo>
                <a:lnTo>
                  <a:pt x="1106824" y="800357"/>
                </a:lnTo>
                <a:lnTo>
                  <a:pt x="1122722" y="758201"/>
                </a:lnTo>
                <a:lnTo>
                  <a:pt x="1135344" y="714546"/>
                </a:lnTo>
                <a:lnTo>
                  <a:pt x="1144543" y="669541"/>
                </a:lnTo>
                <a:lnTo>
                  <a:pt x="1150171" y="623333"/>
                </a:lnTo>
                <a:lnTo>
                  <a:pt x="1152080" y="576071"/>
                </a:lnTo>
                <a:lnTo>
                  <a:pt x="1150171" y="528827"/>
                </a:lnTo>
                <a:lnTo>
                  <a:pt x="1144543" y="482635"/>
                </a:lnTo>
                <a:lnTo>
                  <a:pt x="1135344" y="437641"/>
                </a:lnTo>
                <a:lnTo>
                  <a:pt x="1122722" y="393996"/>
                </a:lnTo>
                <a:lnTo>
                  <a:pt x="1106824" y="351847"/>
                </a:lnTo>
                <a:lnTo>
                  <a:pt x="1087800" y="311342"/>
                </a:lnTo>
                <a:lnTo>
                  <a:pt x="1065797" y="272631"/>
                </a:lnTo>
                <a:lnTo>
                  <a:pt x="1040962" y="235860"/>
                </a:lnTo>
                <a:lnTo>
                  <a:pt x="1013445" y="201179"/>
                </a:lnTo>
                <a:lnTo>
                  <a:pt x="983392" y="168735"/>
                </a:lnTo>
                <a:lnTo>
                  <a:pt x="950953" y="138677"/>
                </a:lnTo>
                <a:lnTo>
                  <a:pt x="916275" y="111154"/>
                </a:lnTo>
                <a:lnTo>
                  <a:pt x="879505" y="86313"/>
                </a:lnTo>
                <a:lnTo>
                  <a:pt x="840793" y="64304"/>
                </a:lnTo>
                <a:lnTo>
                  <a:pt x="800286" y="45273"/>
                </a:lnTo>
                <a:lnTo>
                  <a:pt x="758132" y="29370"/>
                </a:lnTo>
                <a:lnTo>
                  <a:pt x="714479" y="16743"/>
                </a:lnTo>
                <a:lnTo>
                  <a:pt x="669476" y="7540"/>
                </a:lnTo>
                <a:lnTo>
                  <a:pt x="623269" y="1909"/>
                </a:lnTo>
                <a:lnTo>
                  <a:pt x="57600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7" name="object 17"/>
          <p:cNvSpPr txBox="1"/>
          <p:nvPr/>
        </p:nvSpPr>
        <p:spPr>
          <a:xfrm>
            <a:off x="980638" y="4745821"/>
            <a:ext cx="967764" cy="353292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spcBef>
                <a:spcPts val="105"/>
              </a:spcBef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z="2215" dirty="0"/>
              <a:t>108</a:t>
            </a:r>
            <a:endParaRPr sz="2215" dirty="0"/>
          </a:p>
        </p:txBody>
      </p:sp>
      <p:sp>
        <p:nvSpPr>
          <p:cNvPr id="19" name="object 19"/>
          <p:cNvSpPr txBox="1"/>
          <p:nvPr/>
        </p:nvSpPr>
        <p:spPr>
          <a:xfrm>
            <a:off x="2025162" y="2228311"/>
            <a:ext cx="6568379" cy="345065"/>
          </a:xfrm>
          <a:prstGeom prst="rect">
            <a:avLst/>
          </a:prstGeom>
          <a:ln w="19050">
            <a:noFill/>
          </a:ln>
        </p:spPr>
        <p:txBody>
          <a:bodyPr vert="horz" wrap="square" lIns="0" tIns="36928" rIns="0" bIns="0" rtlCol="0">
            <a:spAutoFit/>
          </a:bodyPr>
          <a:lstStyle>
            <a:defPPr>
              <a:defRPr lang="en-US"/>
            </a:defPPr>
            <a:lvl1pPr marL="91440">
              <a:lnSpc>
                <a:spcPct val="100000"/>
              </a:lnSpc>
              <a:spcBef>
                <a:spcPts val="315"/>
              </a:spcBef>
              <a:defRPr spc="-5">
                <a:latin typeface="Arial"/>
                <a:cs typeface="Arial"/>
              </a:defRPr>
            </a:lvl1pPr>
          </a:lstStyle>
          <a:p>
            <a:r>
              <a:rPr lang="en-US" sz="2000" dirty="0"/>
              <a:t>Average bonus in fiscal year 2020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25162" y="3469520"/>
            <a:ext cx="6568379" cy="345065"/>
          </a:xfrm>
          <a:prstGeom prst="rect">
            <a:avLst/>
          </a:prstGeom>
          <a:ln w="19050">
            <a:noFill/>
          </a:ln>
        </p:spPr>
        <p:txBody>
          <a:bodyPr vert="horz" wrap="square" lIns="0" tIns="36928" rIns="0" bIns="0" rtlCol="0">
            <a:spAutoFit/>
          </a:bodyPr>
          <a:lstStyle>
            <a:defPPr>
              <a:defRPr lang="en-US"/>
            </a:defPPr>
            <a:lvl1pPr marL="91440">
              <a:lnSpc>
                <a:spcPct val="100000"/>
              </a:lnSpc>
              <a:spcBef>
                <a:spcPts val="315"/>
              </a:spcBef>
              <a:defRPr spc="-5">
                <a:latin typeface="Arial"/>
                <a:cs typeface="Arial"/>
              </a:defRPr>
            </a:lvl1pPr>
          </a:lstStyle>
          <a:p>
            <a:r>
              <a:rPr lang="en-US" sz="2000" dirty="0"/>
              <a:t>Total bonus payments since 2006</a:t>
            </a:r>
            <a:endParaRPr sz="2000" dirty="0"/>
          </a:p>
        </p:txBody>
      </p:sp>
      <p:sp>
        <p:nvSpPr>
          <p:cNvPr id="21" name="object 21"/>
          <p:cNvSpPr txBox="1"/>
          <p:nvPr/>
        </p:nvSpPr>
        <p:spPr>
          <a:xfrm>
            <a:off x="2025162" y="4710729"/>
            <a:ext cx="6568379" cy="345065"/>
          </a:xfrm>
          <a:prstGeom prst="rect">
            <a:avLst/>
          </a:prstGeom>
          <a:ln w="19050">
            <a:noFill/>
          </a:ln>
        </p:spPr>
        <p:txBody>
          <a:bodyPr vert="horz" wrap="square" lIns="0" tIns="36928" rIns="0" bIns="0" rtlCol="0">
            <a:spAutoFit/>
          </a:bodyPr>
          <a:lstStyle>
            <a:defPPr>
              <a:defRPr lang="en-US"/>
            </a:defPPr>
            <a:lvl1pPr marL="91440">
              <a:lnSpc>
                <a:spcPct val="100000"/>
              </a:lnSpc>
              <a:spcBef>
                <a:spcPts val="315"/>
              </a:spcBef>
              <a:defRPr spc="-5">
                <a:latin typeface="Arial"/>
                <a:cs typeface="Arial"/>
              </a:defRPr>
            </a:lvl1pPr>
          </a:lstStyle>
          <a:p>
            <a:r>
              <a:rPr lang="en-US" sz="2000" dirty="0"/>
              <a:t>Associates paid more than Governor of Ohio</a:t>
            </a:r>
            <a:endParaRPr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2CDA34-55FF-499D-8428-B4DA9140AD01}"/>
              </a:ext>
            </a:extLst>
          </p:cNvPr>
          <p:cNvSpPr txBox="1"/>
          <p:nvPr/>
        </p:nvSpPr>
        <p:spPr>
          <a:xfrm>
            <a:off x="1340847" y="432604"/>
            <a:ext cx="720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Staff Compensation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007B564-F762-4A50-880F-477CE56B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576" y="894269"/>
            <a:ext cx="6860124" cy="2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Ohio Checkbook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EB8DE-FC32-46EC-8ACA-563F5582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4714" y="6431446"/>
            <a:ext cx="2057400" cy="365125"/>
          </a:xfrm>
        </p:spPr>
        <p:txBody>
          <a:bodyPr/>
          <a:lstStyle/>
          <a:p>
            <a:fld id="{1BE348A6-22F6-4BB2-9481-8C53B9D95B36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D60BF3-AA82-4B8D-A0A7-46E0EB598838}"/>
              </a:ext>
            </a:extLst>
          </p:cNvPr>
          <p:cNvSpPr/>
          <p:nvPr/>
        </p:nvSpPr>
        <p:spPr>
          <a:xfrm>
            <a:off x="337457" y="5878286"/>
            <a:ext cx="8414657" cy="335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0C98FA-D4B1-444A-83A6-B5E85ED8A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8037"/>
          <a:stretch/>
        </p:blipFill>
        <p:spPr>
          <a:xfrm>
            <a:off x="446948" y="1480264"/>
            <a:ext cx="8250103" cy="4817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F39248-828B-4EB9-9D6F-CDED4AC5DEC8}"/>
              </a:ext>
            </a:extLst>
          </p:cNvPr>
          <p:cNvSpPr txBox="1"/>
          <p:nvPr/>
        </p:nvSpPr>
        <p:spPr>
          <a:xfrm>
            <a:off x="1340847" y="432604"/>
            <a:ext cx="720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Staff Have Best Deal in United States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66B6FCB-992B-4140-B671-1338890A2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576" y="894269"/>
            <a:ext cx="5535679" cy="2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Ohio Checkbook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D04CE-1346-4EDC-BFD3-AFDBA02D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9651" y="6417789"/>
            <a:ext cx="2057400" cy="365125"/>
          </a:xfrm>
        </p:spPr>
        <p:txBody>
          <a:bodyPr/>
          <a:lstStyle/>
          <a:p>
            <a:fld id="{1BE348A6-22F6-4BB2-9481-8C53B9D95B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0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58E253-6FFB-423D-BBB4-8EB31972C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7"/>
          <a:stretch/>
        </p:blipFill>
        <p:spPr>
          <a:xfrm>
            <a:off x="310243" y="1513114"/>
            <a:ext cx="8384685" cy="4714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2C8B1F-15BF-4AD0-B869-B1E3D04EF576}"/>
              </a:ext>
            </a:extLst>
          </p:cNvPr>
          <p:cNvSpPr txBox="1"/>
          <p:nvPr/>
        </p:nvSpPr>
        <p:spPr>
          <a:xfrm>
            <a:off x="1373576" y="430554"/>
            <a:ext cx="720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Investment Staff Bonuses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9030522-B1A7-4234-8C31-297B4957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576" y="894269"/>
            <a:ext cx="5535679" cy="2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State Teachers Retirement System of Ohio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224A2-BABB-434E-B6AC-16C7409C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7528" y="6427446"/>
            <a:ext cx="2057400" cy="365125"/>
          </a:xfrm>
        </p:spPr>
        <p:txBody>
          <a:bodyPr/>
          <a:lstStyle/>
          <a:p>
            <a:fld id="{1BE348A6-22F6-4BB2-9481-8C53B9D95B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3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33AF1D-FF11-4814-8451-5E2639934425}"/>
              </a:ext>
            </a:extLst>
          </p:cNvPr>
          <p:cNvSpPr txBox="1"/>
          <p:nvPr/>
        </p:nvSpPr>
        <p:spPr>
          <a:xfrm>
            <a:off x="1373576" y="432604"/>
            <a:ext cx="720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Retirees are Struggling Without COLA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70EE0-B1F4-4B76-B14C-457ABFC16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3" y="1360214"/>
            <a:ext cx="8387774" cy="4660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4AD36-219A-42D5-B83F-B1EF9697B2A7}"/>
              </a:ext>
            </a:extLst>
          </p:cNvPr>
          <p:cNvSpPr txBox="1"/>
          <p:nvPr/>
        </p:nvSpPr>
        <p:spPr>
          <a:xfrm>
            <a:off x="985734" y="5374675"/>
            <a:ext cx="502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living members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77B4921-C3DF-4538-8634-A7A4FED98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576" y="894269"/>
            <a:ext cx="7064746" cy="2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Sources: State Teachers Retirement System of Ohio; U.S. Bureau of Labor Statistics.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4925D1-28FF-4CB4-8BB2-B493B68D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2957" y="6451714"/>
            <a:ext cx="2057400" cy="365125"/>
          </a:xfrm>
        </p:spPr>
        <p:txBody>
          <a:bodyPr/>
          <a:lstStyle/>
          <a:p>
            <a:fld id="{1BE348A6-22F6-4BB2-9481-8C53B9D95B3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0E18BA-C8C8-4794-B77C-3F95E8D6C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2"/>
          <a:stretch/>
        </p:blipFill>
        <p:spPr>
          <a:xfrm>
            <a:off x="426335" y="1841827"/>
            <a:ext cx="8324022" cy="43855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71767C-3E67-4CC3-87FB-58DCA9E82F02}"/>
              </a:ext>
            </a:extLst>
          </p:cNvPr>
          <p:cNvSpPr txBox="1"/>
          <p:nvPr/>
        </p:nvSpPr>
        <p:spPr>
          <a:xfrm>
            <a:off x="954713" y="2009429"/>
            <a:ext cx="564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</a:rPr>
              <a:t>No Living Members</a:t>
            </a:r>
          </a:p>
        </p:txBody>
      </p:sp>
    </p:spTree>
    <p:extLst>
      <p:ext uri="{BB962C8B-B14F-4D97-AF65-F5344CB8AC3E}">
        <p14:creationId xmlns:p14="http://schemas.microsoft.com/office/powerpoint/2010/main" val="75209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C53FF2-75D7-422A-A791-A6C58FE30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80" y="1316244"/>
            <a:ext cx="8417524" cy="5088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33AF1D-FF11-4814-8451-5E2639934425}"/>
              </a:ext>
            </a:extLst>
          </p:cNvPr>
          <p:cNvSpPr txBox="1"/>
          <p:nvPr/>
        </p:nvSpPr>
        <p:spPr>
          <a:xfrm>
            <a:off x="1328545" y="453108"/>
            <a:ext cx="720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Ohio Teachers are Paying More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2A7E264-E7E0-49F2-8E56-109C6E55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576" y="894269"/>
            <a:ext cx="5535679" cy="2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Boston College Center for Retirement Research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16CA3A-D4E1-44DC-A2AA-C5379644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3404" y="6438254"/>
            <a:ext cx="2057400" cy="365125"/>
          </a:xfrm>
        </p:spPr>
        <p:txBody>
          <a:bodyPr/>
          <a:lstStyle/>
          <a:p>
            <a:fld id="{1BE348A6-22F6-4BB2-9481-8C53B9D95B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9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33AF1D-FF11-4814-8451-5E2639934425}"/>
              </a:ext>
            </a:extLst>
          </p:cNvPr>
          <p:cNvSpPr txBox="1"/>
          <p:nvPr/>
        </p:nvSpPr>
        <p:spPr>
          <a:xfrm>
            <a:off x="1324444" y="432604"/>
            <a:ext cx="720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Ohio Teachers Have Worst Deal in United States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63F9D83-0E3A-46D6-819D-8021B97E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576" y="894269"/>
            <a:ext cx="5535679" cy="2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Boston College Center for Retirement 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D3826-8E13-485F-89BC-EBE18A378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0" t="2629" b="2822"/>
          <a:stretch/>
        </p:blipFill>
        <p:spPr>
          <a:xfrm>
            <a:off x="442847" y="1463859"/>
            <a:ext cx="8298382" cy="5039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6B0463-2ECD-44A5-B8BA-2B87FC0EF1D3}"/>
              </a:ext>
            </a:extLst>
          </p:cNvPr>
          <p:cNvSpPr txBox="1"/>
          <p:nvPr/>
        </p:nvSpPr>
        <p:spPr>
          <a:xfrm>
            <a:off x="442847" y="6211669"/>
            <a:ext cx="120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C00000"/>
                </a:solidFill>
                <a:latin typeface="Sabon Next LT" panose="02000500000000000000" pitchFamily="2" charset="0"/>
                <a:ea typeface="Roboto" panose="02000000000000000000" pitchFamily="2" charset="0"/>
                <a:cs typeface="Sabon Next LT" panose="02000500000000000000" pitchFamily="2" charset="0"/>
              </a:defRPr>
            </a:lvl1pPr>
          </a:lstStyle>
          <a:p>
            <a:r>
              <a:rPr lang="en-US" sz="900" dirty="0">
                <a:solidFill>
                  <a:srgbClr val="FF0000"/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Active teachers receive $0.77 for every $1.00 they contribute to STRS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4FBF3-18A0-43A6-8E34-0238361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3753" y="6424746"/>
            <a:ext cx="2057400" cy="365125"/>
          </a:xfrm>
        </p:spPr>
        <p:txBody>
          <a:bodyPr/>
          <a:lstStyle/>
          <a:p>
            <a:fld id="{1BE348A6-22F6-4BB2-9481-8C53B9D95B3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2FA71D-CA12-4BA0-B991-D1C188D482C0}"/>
              </a:ext>
            </a:extLst>
          </p:cNvPr>
          <p:cNvCxnSpPr>
            <a:cxnSpLocks/>
          </p:cNvCxnSpPr>
          <p:nvPr/>
        </p:nvCxnSpPr>
        <p:spPr>
          <a:xfrm flipV="1">
            <a:off x="1415143" y="6369229"/>
            <a:ext cx="506186" cy="13408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02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AFD0A-0455-44A7-AE95-8ED336818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3" y="1588305"/>
            <a:ext cx="8533717" cy="4698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867C2-1A60-4176-A5B9-044AEC01DF03}"/>
              </a:ext>
            </a:extLst>
          </p:cNvPr>
          <p:cNvSpPr txBox="1"/>
          <p:nvPr/>
        </p:nvSpPr>
        <p:spPr>
          <a:xfrm>
            <a:off x="1373576" y="430554"/>
            <a:ext cx="720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Teachers Deserve Better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6697B6E-F8AF-4723-91F6-1B9BCAFB7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576" y="894269"/>
            <a:ext cx="5535679" cy="2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STRS Ohio Retirement Board Election Manual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2CBE4-2770-41A6-B433-F923A3D7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7108" y="6427446"/>
            <a:ext cx="2057400" cy="365125"/>
          </a:xfrm>
        </p:spPr>
        <p:txBody>
          <a:bodyPr/>
          <a:lstStyle/>
          <a:p>
            <a:fld id="{1BE348A6-22F6-4BB2-9481-8C53B9D95B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9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mary Blu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399C6"/>
      </a:accent1>
      <a:accent2>
        <a:srgbClr val="00355F"/>
      </a:accent2>
      <a:accent3>
        <a:srgbClr val="ACD4F1"/>
      </a:accent3>
      <a:accent4>
        <a:srgbClr val="58575A"/>
      </a:accent4>
      <a:accent5>
        <a:srgbClr val="88CBDF"/>
      </a:accent5>
      <a:accent6>
        <a:srgbClr val="007DB1"/>
      </a:accent6>
      <a:hlink>
        <a:srgbClr val="0000FF"/>
      </a:hlink>
      <a:folHlink>
        <a:srgbClr val="2F6EB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24191</TotalTime>
  <Words>158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Nova Cond</vt:lpstr>
      <vt:lpstr>Calibri</vt:lpstr>
      <vt:lpstr>Calibri Light</vt:lpstr>
      <vt:lpstr>Roboto</vt:lpstr>
      <vt:lpstr>Sabon Next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 Spring 2021</dc:title>
  <dc:creator>Robin Rayfield</dc:creator>
  <cp:lastModifiedBy>Jane Nawrocki</cp:lastModifiedBy>
  <cp:revision>39</cp:revision>
  <cp:lastPrinted>2022-03-10T13:36:51Z</cp:lastPrinted>
  <dcterms:created xsi:type="dcterms:W3CDTF">2021-04-26T17:46:00Z</dcterms:created>
  <dcterms:modified xsi:type="dcterms:W3CDTF">2022-03-28T21:17:15Z</dcterms:modified>
</cp:coreProperties>
</file>